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rawings/drawing1.xml" ContentType="application/vnd.openxmlformats-officedocument.drawingml.chartshapes+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xlsx" ContentType="application/vnd.openxmlformats-officedocument.spreadsheetml.sheet"/>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Office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autoTitleDeleted val="1"/>
    <c:view3D>
      <c:rotX val="30"/>
      <c:perspective val="30"/>
    </c:view3D>
    <c:plotArea>
      <c:layout/>
      <c:pie3DChart>
        <c:varyColors val="1"/>
        <c:ser>
          <c:idx val="0"/>
          <c:order val="0"/>
          <c:tx>
            <c:strRef>
              <c:f>Sheet1!$B$1</c:f>
              <c:strCache>
                <c:ptCount val="1"/>
                <c:pt idx="0">
                  <c:v>Column1</c:v>
                </c:pt>
              </c:strCache>
            </c:strRef>
          </c:tx>
          <c:explosion val="25"/>
          <c:dLbls>
            <c:txPr>
              <a:bodyPr/>
              <a:lstStyle/>
              <a:p>
                <a:pPr>
                  <a:defRPr sz="2400" b="1"/>
                </a:pPr>
                <a:endParaRPr lang="en-US"/>
              </a:p>
            </c:txPr>
            <c:showCatName val="1"/>
            <c:showPercent val="1"/>
            <c:showLeaderLines val="1"/>
          </c:dLbls>
          <c:cat>
            <c:strRef>
              <c:f>Sheet1!$A$2:$A$5</c:f>
              <c:strCache>
                <c:ptCount val="2"/>
                <c:pt idx="0">
                  <c:v>Tone of Voice</c:v>
                </c:pt>
                <c:pt idx="1">
                  <c:v>Words</c:v>
                </c:pt>
              </c:strCache>
            </c:strRef>
          </c:cat>
          <c:val>
            <c:numRef>
              <c:f>Sheet1!$B$2:$B$5</c:f>
              <c:numCache>
                <c:formatCode>0%</c:formatCode>
                <c:ptCount val="4"/>
                <c:pt idx="0">
                  <c:v>0.86000000000000054</c:v>
                </c:pt>
                <c:pt idx="1">
                  <c:v>0.14000000000000001</c:v>
                </c:pt>
              </c:numCache>
            </c:numRef>
          </c:val>
        </c:ser>
        <c:dLbls>
          <c:showCatName val="1"/>
          <c:showPercent val="1"/>
        </c:dLbls>
      </c:pie3DChart>
    </c:plotArea>
    <c:plotVisOnly val="1"/>
  </c:chart>
  <c:txPr>
    <a:bodyPr/>
    <a:lstStyle/>
    <a:p>
      <a:pPr>
        <a:defRPr sz="1800"/>
      </a:pPr>
      <a:endParaRPr lang="en-US"/>
    </a:p>
  </c:txPr>
  <c:externalData r:id="rId1"/>
  <c:userShapes r:id="rId2"/>
</c:chartSpace>
</file>

<file path=ppt/drawings/drawing1.xml><?xml version="1.0" encoding="utf-8"?>
<c:userShapes xmlns:c="http://schemas.openxmlformats.org/drawingml/2006/chart">
  <cdr:relSizeAnchor xmlns:cdr="http://schemas.openxmlformats.org/drawingml/2006/chartDrawing">
    <cdr:from>
      <cdr:x>0.03704</cdr:x>
      <cdr:y>0.26938</cdr:y>
    </cdr:from>
    <cdr:to>
      <cdr:x>0.2037</cdr:x>
      <cdr:y>0.9765</cdr:y>
    </cdr:to>
    <cdr:sp macro="" textlink="">
      <cdr:nvSpPr>
        <cdr:cNvPr id="2" name="Rectangle 1"/>
        <cdr:cNvSpPr/>
      </cdr:nvSpPr>
      <cdr:spPr>
        <a:xfrm xmlns:a="http://schemas.openxmlformats.org/drawingml/2006/main">
          <a:off x="304800" y="1219200"/>
          <a:ext cx="1371600" cy="3200400"/>
        </a:xfrm>
        <a:prstGeom xmlns:a="http://schemas.openxmlformats.org/drawingml/2006/main" prst="rect">
          <a:avLst/>
        </a:prstGeom>
      </cdr:spPr>
      <cdr:style>
        <a:lnRef xmlns:a="http://schemas.openxmlformats.org/drawingml/2006/main" idx="2">
          <a:schemeClr val="accent6"/>
        </a:lnRef>
        <a:fillRef xmlns:a="http://schemas.openxmlformats.org/drawingml/2006/main" idx="1">
          <a:schemeClr val="lt1"/>
        </a:fillRef>
        <a:effectRef xmlns:a="http://schemas.openxmlformats.org/drawingml/2006/main" idx="0">
          <a:schemeClr val="accent6"/>
        </a:effectRef>
        <a:fontRef xmlns:a="http://schemas.openxmlformats.org/drawingml/2006/main" idx="minor">
          <a:schemeClr val="dk1"/>
        </a:fontRef>
      </cdr:style>
      <cdr:txBody>
        <a:bodyPr xmlns:a="http://schemas.openxmlformats.org/drawingml/2006/main"/>
        <a:lstStyle xmlns:a="http://schemas.openxmlformats.org/drawingml/2006/main"/>
        <a:p xmlns:a="http://schemas.openxmlformats.org/drawingml/2006/main">
          <a:r>
            <a:rPr lang="en-IN"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The tone plays an important role  as the caller cannot see you.  Your voice sets up the perception in the caller’s mind. Words that we use are also important but not as important as tone in a telephonic conversation.</a:t>
          </a:r>
          <a:endParaRPr lang="en-US" b="1" dirty="0"/>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7/29/2023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7/29/2023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7/29/2023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7/29/2023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7/29/2023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3962400"/>
            <a:ext cx="7772400" cy="1470025"/>
          </a:xfrm>
          <a:solidFill>
            <a:schemeClr val="accent3">
              <a:lumMod val="75000"/>
            </a:schemeClr>
          </a:solidFill>
        </p:spPr>
        <p:txBody>
          <a:bodyPr/>
          <a:lstStyle/>
          <a:p>
            <a:r>
              <a:rPr lang="en-IN" b="1" dirty="0" smtClean="0"/>
              <a:t>Telephone Etiquette</a:t>
            </a:r>
            <a:endParaRPr lang="en-US" b="1" dirty="0"/>
          </a:p>
        </p:txBody>
      </p:sp>
      <p:sp>
        <p:nvSpPr>
          <p:cNvPr id="6" name="Content Placeholder 5"/>
          <p:cNvSpPr>
            <a:spLocks noGrp="1"/>
          </p:cNvSpPr>
          <p:nvPr>
            <p:ph type="subTitle" idx="1"/>
          </p:nvPr>
        </p:nvSpPr>
        <p:spPr>
          <a:xfrm>
            <a:off x="457200" y="3886200"/>
            <a:ext cx="7924800" cy="2667000"/>
          </a:xfrm>
        </p:spPr>
        <p:txBody>
          <a:bodyPr>
            <a:normAutofit/>
          </a:bodyPr>
          <a:lstStyle/>
          <a:p>
            <a:pPr>
              <a:buNone/>
            </a:pPr>
            <a:endParaRPr lang="en-US" dirty="0" smtClean="0"/>
          </a:p>
          <a:p>
            <a:pPr>
              <a:buNone/>
            </a:pPr>
            <a:endParaRPr lang="en-US" dirty="0" smtClean="0"/>
          </a:p>
          <a:p>
            <a:pPr>
              <a:buNone/>
            </a:pPr>
            <a:r>
              <a:rPr lang="en-US" sz="2400" dirty="0" err="1" smtClean="0">
                <a:solidFill>
                  <a:schemeClr val="tx1"/>
                </a:solidFill>
              </a:rPr>
              <a:t>Sayli</a:t>
            </a:r>
            <a:r>
              <a:rPr lang="en-US" sz="2400" dirty="0" smtClean="0">
                <a:solidFill>
                  <a:schemeClr val="tx1"/>
                </a:solidFill>
              </a:rPr>
              <a:t> S. </a:t>
            </a:r>
            <a:r>
              <a:rPr lang="en-US" sz="2400" dirty="0" err="1" smtClean="0">
                <a:solidFill>
                  <a:schemeClr val="tx1"/>
                </a:solidFill>
              </a:rPr>
              <a:t>Bapat</a:t>
            </a:r>
            <a:endParaRPr lang="en-US" sz="2400" dirty="0" smtClean="0">
              <a:solidFill>
                <a:schemeClr val="tx1"/>
              </a:solidFill>
            </a:endParaRPr>
          </a:p>
          <a:p>
            <a:pPr>
              <a:buNone/>
            </a:pPr>
            <a:r>
              <a:rPr lang="en-US" sz="2400" dirty="0" smtClean="0">
                <a:solidFill>
                  <a:schemeClr val="tx1"/>
                </a:solidFill>
              </a:rPr>
              <a:t>Assistant Professor, Department of Management, </a:t>
            </a:r>
            <a:r>
              <a:rPr lang="en-US" sz="2400" dirty="0" err="1" smtClean="0">
                <a:solidFill>
                  <a:schemeClr val="tx1"/>
                </a:solidFill>
              </a:rPr>
              <a:t>Tilak</a:t>
            </a:r>
            <a:r>
              <a:rPr lang="en-US" sz="2400" dirty="0" smtClean="0">
                <a:solidFill>
                  <a:schemeClr val="tx1"/>
                </a:solidFill>
              </a:rPr>
              <a:t> Maharashtra </a:t>
            </a:r>
            <a:r>
              <a:rPr lang="en-US" sz="2400" dirty="0" err="1" smtClean="0">
                <a:solidFill>
                  <a:schemeClr val="tx1"/>
                </a:solidFill>
              </a:rPr>
              <a:t>Vidyapeeth</a:t>
            </a:r>
            <a:r>
              <a:rPr lang="en-US" sz="2400" dirty="0" smtClean="0">
                <a:solidFill>
                  <a:schemeClr val="tx1"/>
                </a:solidFill>
              </a:rPr>
              <a:t> </a:t>
            </a:r>
          </a:p>
          <a:p>
            <a:pPr>
              <a:buNone/>
            </a:pPr>
            <a:endParaRPr lang="en-US" dirty="0" smtClean="0"/>
          </a:p>
          <a:p>
            <a:pPr>
              <a:buNone/>
            </a:pPr>
            <a:endParaRPr lang="en-US" dirty="0" smtClean="0"/>
          </a:p>
          <a:p>
            <a:pPr>
              <a:buNone/>
            </a:pPr>
            <a:endParaRPr lang="en-US" dirty="0" smtClean="0"/>
          </a:p>
          <a:p>
            <a:pPr>
              <a:buNone/>
            </a:pPr>
            <a:endParaRPr lang="en-US" dirty="0"/>
          </a:p>
        </p:txBody>
      </p:sp>
      <p:pic>
        <p:nvPicPr>
          <p:cNvPr id="5" name="Picture 2" descr="C:\Users\sameerb\Pictures\Saved Pictures\telephone.jpg"/>
          <p:cNvPicPr>
            <a:picLocks noChangeAspect="1" noChangeArrowheads="1"/>
          </p:cNvPicPr>
          <p:nvPr/>
        </p:nvPicPr>
        <p:blipFill>
          <a:blip r:embed="rId2"/>
          <a:srcRect/>
          <a:stretch>
            <a:fillRect/>
          </a:stretch>
        </p:blipFill>
        <p:spPr bwMode="auto">
          <a:xfrm>
            <a:off x="1752600" y="228600"/>
            <a:ext cx="5791200" cy="3163711"/>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75000"/>
            </a:schemeClr>
          </a:solidFill>
        </p:spPr>
        <p:txBody>
          <a:bodyPr/>
          <a:lstStyle/>
          <a:p>
            <a:r>
              <a:rPr lang="en-IN" dirty="0" smtClean="0"/>
              <a:t>Ending the call - </a:t>
            </a:r>
            <a:endParaRPr lang="en-US" dirty="0"/>
          </a:p>
        </p:txBody>
      </p:sp>
      <p:sp>
        <p:nvSpPr>
          <p:cNvPr id="3" name="Content Placeholder 2"/>
          <p:cNvSpPr>
            <a:spLocks noGrp="1"/>
          </p:cNvSpPr>
          <p:nvPr>
            <p:ph idx="1"/>
          </p:nvPr>
        </p:nvSpPr>
        <p:spPr/>
        <p:txBody>
          <a:bodyPr/>
          <a:lstStyle/>
          <a:p>
            <a:pPr>
              <a:buFont typeface="Wingdings" pitchFamily="2" charset="2"/>
              <a:buChar char="v"/>
            </a:pPr>
            <a:r>
              <a:rPr lang="en-IN" dirty="0" smtClean="0"/>
              <a:t> Make sure that the caller has no more queries or messages.</a:t>
            </a:r>
          </a:p>
          <a:p>
            <a:pPr>
              <a:buFont typeface="Wingdings" pitchFamily="2" charset="2"/>
              <a:buChar char="v"/>
            </a:pPr>
            <a:r>
              <a:rPr lang="en-IN" dirty="0" smtClean="0"/>
              <a:t> Use Goodbye or Thank you for calling to end the conversation.</a:t>
            </a:r>
          </a:p>
          <a:p>
            <a:pPr>
              <a:buFont typeface="Wingdings" pitchFamily="2" charset="2"/>
              <a:buChar char="v"/>
            </a:pPr>
            <a:r>
              <a:rPr lang="en-IN" dirty="0" smtClean="0"/>
              <a:t> Make sure the caller drops down the receiver before you.</a:t>
            </a:r>
            <a:r>
              <a:rPr lang="en-US" dirty="0" smtClean="0"/>
              <a:t> This prevents the feeling that you may have cut them off intentionally.</a:t>
            </a:r>
            <a:endParaRPr lang="en-IN"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75000"/>
            </a:schemeClr>
          </a:solidFill>
        </p:spPr>
        <p:txBody>
          <a:bodyPr/>
          <a:lstStyle/>
          <a:p>
            <a:r>
              <a:rPr lang="en-US" dirty="0" smtClean="0"/>
              <a:t>Transferring Calls - </a:t>
            </a:r>
            <a:endParaRPr lang="en-US" dirty="0"/>
          </a:p>
        </p:txBody>
      </p:sp>
      <p:sp>
        <p:nvSpPr>
          <p:cNvPr id="3" name="Content Placeholder 2"/>
          <p:cNvSpPr>
            <a:spLocks noGrp="1"/>
          </p:cNvSpPr>
          <p:nvPr>
            <p:ph idx="1"/>
          </p:nvPr>
        </p:nvSpPr>
        <p:spPr/>
        <p:txBody>
          <a:bodyPr>
            <a:normAutofit fontScale="85000" lnSpcReduction="20000"/>
          </a:bodyPr>
          <a:lstStyle/>
          <a:p>
            <a:pPr>
              <a:buFont typeface="Wingdings" pitchFamily="2" charset="2"/>
              <a:buChar char="v"/>
            </a:pPr>
            <a:r>
              <a:rPr lang="en-US" dirty="0" smtClean="0"/>
              <a:t> Transfer the calls only if they are not meant for you.</a:t>
            </a:r>
          </a:p>
          <a:p>
            <a:pPr>
              <a:buFont typeface="Wingdings" pitchFamily="2" charset="2"/>
              <a:buChar char="v"/>
            </a:pPr>
            <a:r>
              <a:rPr lang="en-US" dirty="0" smtClean="0"/>
              <a:t> Ask permission to transfer the calls and explain the reason for transfer.</a:t>
            </a:r>
          </a:p>
          <a:p>
            <a:pPr>
              <a:buFont typeface="Wingdings" pitchFamily="2" charset="2"/>
              <a:buChar char="v"/>
            </a:pPr>
            <a:r>
              <a:rPr lang="en-US" dirty="0" smtClean="0"/>
              <a:t> Let the caller know the name of the department and person you are transferring the call to.</a:t>
            </a:r>
          </a:p>
          <a:p>
            <a:pPr>
              <a:buFont typeface="Wingdings" pitchFamily="2" charset="2"/>
              <a:buChar char="v"/>
            </a:pPr>
            <a:r>
              <a:rPr lang="en-US" dirty="0" smtClean="0"/>
              <a:t>Be sure you are transferring the calls to the proper person or department.</a:t>
            </a:r>
          </a:p>
          <a:p>
            <a:pPr>
              <a:buFont typeface="Wingdings" pitchFamily="2" charset="2"/>
              <a:buChar char="v"/>
            </a:pPr>
            <a:r>
              <a:rPr lang="en-US" dirty="0" smtClean="0"/>
              <a:t> If the caller complains about being transferred, suggest having the call returned instead.</a:t>
            </a:r>
          </a:p>
          <a:p>
            <a:pPr>
              <a:buFont typeface="Wingdings" pitchFamily="2" charset="2"/>
              <a:buChar char="v"/>
            </a:pPr>
            <a:r>
              <a:rPr lang="en-US" dirty="0" smtClean="0"/>
              <a:t> Give the new party any useful information before the transfer.</a:t>
            </a:r>
          </a:p>
          <a:p>
            <a:pPr>
              <a:buFont typeface="Wingdings" pitchFamily="2" charset="2"/>
              <a:buChar char="v"/>
            </a:pP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75000"/>
            </a:schemeClr>
          </a:solidFill>
        </p:spPr>
        <p:txBody>
          <a:bodyPr/>
          <a:lstStyle/>
          <a:p>
            <a:r>
              <a:rPr lang="en-US" dirty="0" smtClean="0"/>
              <a:t>Transferring calls …. continued</a:t>
            </a:r>
            <a:endParaRPr lang="en-US" dirty="0"/>
          </a:p>
        </p:txBody>
      </p:sp>
      <p:sp>
        <p:nvSpPr>
          <p:cNvPr id="3" name="Content Placeholder 2"/>
          <p:cNvSpPr>
            <a:spLocks noGrp="1"/>
          </p:cNvSpPr>
          <p:nvPr>
            <p:ph idx="1"/>
          </p:nvPr>
        </p:nvSpPr>
        <p:spPr/>
        <p:txBody>
          <a:bodyPr/>
          <a:lstStyle/>
          <a:p>
            <a:pPr>
              <a:buFont typeface="Wingdings" pitchFamily="2" charset="2"/>
              <a:buChar char="v"/>
            </a:pPr>
            <a:r>
              <a:rPr lang="en-US" dirty="0" smtClean="0"/>
              <a:t> Never transfer the call more than two times.</a:t>
            </a:r>
          </a:p>
          <a:p>
            <a:pPr>
              <a:buFont typeface="Wingdings" pitchFamily="2" charset="2"/>
              <a:buChar char="v"/>
            </a:pPr>
            <a:r>
              <a:rPr lang="en-US" dirty="0" smtClean="0"/>
              <a:t> Know the transfer instructions for the telephone systems so that you do not cut off your caller.</a:t>
            </a:r>
          </a:p>
          <a:p>
            <a:pPr>
              <a:buNone/>
            </a:pP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75000"/>
            </a:schemeClr>
          </a:solidFill>
        </p:spPr>
        <p:txBody>
          <a:bodyPr/>
          <a:lstStyle/>
          <a:p>
            <a:r>
              <a:rPr lang="en-US" dirty="0" smtClean="0"/>
              <a:t>Placing a call on hold - </a:t>
            </a:r>
            <a:endParaRPr lang="en-US" dirty="0"/>
          </a:p>
        </p:txBody>
      </p:sp>
      <p:sp>
        <p:nvSpPr>
          <p:cNvPr id="3" name="Content Placeholder 2"/>
          <p:cNvSpPr>
            <a:spLocks noGrp="1"/>
          </p:cNvSpPr>
          <p:nvPr>
            <p:ph idx="1"/>
          </p:nvPr>
        </p:nvSpPr>
        <p:spPr/>
        <p:txBody>
          <a:bodyPr>
            <a:normAutofit fontScale="92500" lnSpcReduction="10000"/>
          </a:bodyPr>
          <a:lstStyle/>
          <a:p>
            <a:pPr>
              <a:buFont typeface="Wingdings" pitchFamily="2" charset="2"/>
              <a:buChar char="v"/>
            </a:pPr>
            <a:r>
              <a:rPr lang="en-US" dirty="0" smtClean="0"/>
              <a:t> Make sure it is for a good reason</a:t>
            </a:r>
          </a:p>
          <a:p>
            <a:pPr>
              <a:buFont typeface="Wingdings" pitchFamily="2" charset="2"/>
              <a:buChar char="v"/>
            </a:pPr>
            <a:r>
              <a:rPr lang="en-US" dirty="0" smtClean="0"/>
              <a:t>Ask permission before placing a caller on hold</a:t>
            </a:r>
          </a:p>
          <a:p>
            <a:pPr>
              <a:buFont typeface="Wingdings" pitchFamily="2" charset="2"/>
              <a:buChar char="v"/>
            </a:pPr>
            <a:r>
              <a:rPr lang="en-US" dirty="0" smtClean="0"/>
              <a:t> Return to the line periodically</a:t>
            </a:r>
          </a:p>
          <a:p>
            <a:pPr>
              <a:buFont typeface="Wingdings" pitchFamily="2" charset="2"/>
              <a:buChar char="v"/>
            </a:pPr>
            <a:r>
              <a:rPr lang="en-US" dirty="0" smtClean="0"/>
              <a:t> Ask callers if they want to continue holding</a:t>
            </a:r>
          </a:p>
          <a:p>
            <a:pPr>
              <a:buFont typeface="Wingdings" pitchFamily="2" charset="2"/>
              <a:buChar char="v"/>
            </a:pPr>
            <a:r>
              <a:rPr lang="en-US" dirty="0" smtClean="0"/>
              <a:t> Indicate how long the delay would be</a:t>
            </a:r>
          </a:p>
          <a:p>
            <a:pPr>
              <a:buFont typeface="Wingdings" pitchFamily="2" charset="2"/>
              <a:buChar char="v"/>
            </a:pPr>
            <a:r>
              <a:rPr lang="en-US" dirty="0" smtClean="0"/>
              <a:t> Offer to call the person back if will take long</a:t>
            </a:r>
          </a:p>
          <a:p>
            <a:pPr>
              <a:buFont typeface="Wingdings" pitchFamily="2" charset="2"/>
              <a:buChar char="v"/>
            </a:pPr>
            <a:r>
              <a:rPr lang="en-US" dirty="0" smtClean="0"/>
              <a:t> Never leave the caller on hold for longer than 30 seconds</a:t>
            </a:r>
          </a:p>
          <a:p>
            <a:pPr>
              <a:buFont typeface="Wingdings" pitchFamily="2" charset="2"/>
              <a:buChar char="v"/>
            </a:pPr>
            <a:r>
              <a:rPr lang="en-US" dirty="0" smtClean="0"/>
              <a:t> Be courteous, respectful and professional</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75000"/>
            </a:schemeClr>
          </a:solidFill>
        </p:spPr>
        <p:txBody>
          <a:bodyPr/>
          <a:lstStyle/>
          <a:p>
            <a:r>
              <a:rPr lang="en-US" dirty="0" smtClean="0"/>
              <a:t>Answering Multiple calls - </a:t>
            </a:r>
            <a:endParaRPr lang="en-US" dirty="0"/>
          </a:p>
        </p:txBody>
      </p:sp>
      <p:sp>
        <p:nvSpPr>
          <p:cNvPr id="3" name="Content Placeholder 2"/>
          <p:cNvSpPr>
            <a:spLocks noGrp="1"/>
          </p:cNvSpPr>
          <p:nvPr>
            <p:ph idx="1"/>
          </p:nvPr>
        </p:nvSpPr>
        <p:spPr/>
        <p:txBody>
          <a:bodyPr/>
          <a:lstStyle/>
          <a:p>
            <a:pPr>
              <a:buFont typeface="Wingdings" pitchFamily="2" charset="2"/>
              <a:buChar char="v"/>
            </a:pPr>
            <a:r>
              <a:rPr lang="en-US" dirty="0" smtClean="0"/>
              <a:t> Place the first caller on hold</a:t>
            </a:r>
          </a:p>
          <a:p>
            <a:pPr>
              <a:buFont typeface="Wingdings" pitchFamily="2" charset="2"/>
              <a:buChar char="v"/>
            </a:pPr>
            <a:r>
              <a:rPr lang="en-US" dirty="0" smtClean="0"/>
              <a:t>Answer the next call</a:t>
            </a:r>
          </a:p>
          <a:p>
            <a:pPr>
              <a:buFont typeface="Wingdings" pitchFamily="2" charset="2"/>
              <a:buChar char="v"/>
            </a:pPr>
            <a:r>
              <a:rPr lang="en-US" dirty="0" smtClean="0"/>
              <a:t> Complete the second call only if it can be completed quickly</a:t>
            </a:r>
          </a:p>
          <a:p>
            <a:pPr>
              <a:buFont typeface="Wingdings" pitchFamily="2" charset="2"/>
              <a:buChar char="v"/>
            </a:pPr>
            <a:r>
              <a:rPr lang="en-US" dirty="0" smtClean="0"/>
              <a:t> Return to the initial call promptly</a:t>
            </a:r>
          </a:p>
          <a:p>
            <a:pPr>
              <a:buFont typeface="Wingdings" pitchFamily="2" charset="2"/>
              <a:buChar char="v"/>
            </a:pPr>
            <a:r>
              <a:rPr lang="en-US" dirty="0" smtClean="0"/>
              <a:t> Provide quality service that meets or exceeds the caller’s expectations</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75000"/>
            </a:schemeClr>
          </a:solidFill>
        </p:spPr>
        <p:txBody>
          <a:bodyPr/>
          <a:lstStyle/>
          <a:p>
            <a:r>
              <a:rPr lang="en-US" dirty="0" smtClean="0"/>
              <a:t>Taking Messages - </a:t>
            </a:r>
            <a:endParaRPr lang="en-US" dirty="0"/>
          </a:p>
        </p:txBody>
      </p:sp>
      <p:pic>
        <p:nvPicPr>
          <p:cNvPr id="4" name="Content Placeholder 3" descr="taking-notes.jpg"/>
          <p:cNvPicPr>
            <a:picLocks noGrp="1" noChangeAspect="1"/>
          </p:cNvPicPr>
          <p:nvPr>
            <p:ph sz="half" idx="1"/>
          </p:nvPr>
        </p:nvPicPr>
        <p:blipFill>
          <a:blip r:embed="rId2"/>
          <a:stretch>
            <a:fillRect/>
          </a:stretch>
        </p:blipFill>
        <p:spPr>
          <a:xfrm>
            <a:off x="457200" y="1828800"/>
            <a:ext cx="3733800" cy="4191000"/>
          </a:xfrm>
        </p:spPr>
      </p:pic>
      <p:sp>
        <p:nvSpPr>
          <p:cNvPr id="5" name="Content Placeholder 4"/>
          <p:cNvSpPr>
            <a:spLocks noGrp="1"/>
          </p:cNvSpPr>
          <p:nvPr>
            <p:ph sz="half" idx="2"/>
          </p:nvPr>
        </p:nvSpPr>
        <p:spPr/>
        <p:txBody>
          <a:bodyPr>
            <a:noAutofit/>
          </a:bodyPr>
          <a:lstStyle/>
          <a:p>
            <a:pPr>
              <a:buFont typeface="Wingdings" pitchFamily="2" charset="2"/>
              <a:buChar char="v"/>
            </a:pPr>
            <a:r>
              <a:rPr lang="en-US" sz="2300" dirty="0" smtClean="0"/>
              <a:t>Write a message even if the caller indicates to call back</a:t>
            </a:r>
          </a:p>
          <a:p>
            <a:pPr>
              <a:buFont typeface="Wingdings" pitchFamily="2" charset="2"/>
              <a:buChar char="v"/>
            </a:pPr>
            <a:r>
              <a:rPr lang="en-US" sz="2300" dirty="0" smtClean="0"/>
              <a:t> Include the time and date</a:t>
            </a:r>
          </a:p>
          <a:p>
            <a:pPr>
              <a:buFont typeface="Wingdings" pitchFamily="2" charset="2"/>
              <a:buChar char="v"/>
            </a:pPr>
            <a:r>
              <a:rPr lang="en-US" sz="2300" dirty="0" smtClean="0"/>
              <a:t> Write legibly</a:t>
            </a:r>
          </a:p>
          <a:p>
            <a:pPr>
              <a:buFont typeface="Wingdings" pitchFamily="2" charset="2"/>
              <a:buChar char="v"/>
            </a:pPr>
            <a:r>
              <a:rPr lang="en-US" sz="2300" dirty="0" smtClean="0"/>
              <a:t> Verify the caller’s name and phone number by repeating the information</a:t>
            </a:r>
          </a:p>
          <a:p>
            <a:pPr>
              <a:buFont typeface="Wingdings" pitchFamily="2" charset="2"/>
              <a:buChar char="v"/>
            </a:pPr>
            <a:r>
              <a:rPr lang="en-US" sz="2300" dirty="0" smtClean="0"/>
              <a:t> Include as much information as possible to help the recipient return the call</a:t>
            </a:r>
          </a:p>
          <a:p>
            <a:pPr>
              <a:buFont typeface="Wingdings" pitchFamily="2" charset="2"/>
              <a:buChar char="v"/>
            </a:pPr>
            <a:r>
              <a:rPr lang="en-US" sz="2300" dirty="0" smtClean="0"/>
              <a:t> Sign or initial the message slip  and deliver the message promptly.</a:t>
            </a:r>
            <a:endParaRPr lang="en-US" sz="23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solidFill>
            <a:schemeClr val="accent6">
              <a:lumMod val="75000"/>
            </a:schemeClr>
          </a:solidFill>
        </p:spPr>
        <p:txBody>
          <a:bodyPr/>
          <a:lstStyle/>
          <a:p>
            <a:r>
              <a:rPr lang="en-US" dirty="0" smtClean="0"/>
              <a:t>Answering a wrong number call - </a:t>
            </a:r>
            <a:endParaRPr lang="en-US" dirty="0"/>
          </a:p>
        </p:txBody>
      </p:sp>
      <p:sp>
        <p:nvSpPr>
          <p:cNvPr id="10" name="Content Placeholder 9"/>
          <p:cNvSpPr>
            <a:spLocks noGrp="1"/>
          </p:cNvSpPr>
          <p:nvPr>
            <p:ph sz="half" idx="1"/>
          </p:nvPr>
        </p:nvSpPr>
        <p:spPr/>
        <p:txBody>
          <a:bodyPr>
            <a:normAutofit fontScale="85000" lnSpcReduction="10000"/>
          </a:bodyPr>
          <a:lstStyle/>
          <a:p>
            <a:pPr>
              <a:buFont typeface="Wingdings" pitchFamily="2" charset="2"/>
              <a:buChar char="v"/>
            </a:pPr>
            <a:r>
              <a:rPr lang="en-US" dirty="0" smtClean="0"/>
              <a:t> Inform the caller politely that he/ she has reached a wrong number.</a:t>
            </a:r>
          </a:p>
          <a:p>
            <a:pPr>
              <a:buFont typeface="Wingdings" pitchFamily="2" charset="2"/>
              <a:buChar char="v"/>
            </a:pPr>
            <a:r>
              <a:rPr lang="en-US" dirty="0" smtClean="0"/>
              <a:t>Suggest the caller to recheck the number and dial again</a:t>
            </a:r>
          </a:p>
          <a:p>
            <a:pPr>
              <a:buFont typeface="Wingdings" pitchFamily="2" charset="2"/>
              <a:buChar char="v"/>
            </a:pPr>
            <a:r>
              <a:rPr lang="en-US" dirty="0" smtClean="0"/>
              <a:t> If the caller is trying to reach a destination that you are familiar with and or have an idea about, do your best to find the number and assist the caller in transferring the call.</a:t>
            </a:r>
          </a:p>
          <a:p>
            <a:pPr>
              <a:buNone/>
            </a:pPr>
            <a:endParaRPr lang="en-US" dirty="0"/>
          </a:p>
        </p:txBody>
      </p:sp>
      <p:pic>
        <p:nvPicPr>
          <p:cNvPr id="12" name="Content Placeholder 11" descr="2_jpegc95f4e7076ff0fa39d004f6daf8b9070.jpeg"/>
          <p:cNvPicPr>
            <a:picLocks noGrp="1" noChangeAspect="1"/>
          </p:cNvPicPr>
          <p:nvPr>
            <p:ph sz="half" idx="2"/>
          </p:nvPr>
        </p:nvPicPr>
        <p:blipFill>
          <a:blip r:embed="rId2"/>
          <a:stretch>
            <a:fillRect/>
          </a:stretch>
        </p:blipFill>
        <p:spPr>
          <a:xfrm>
            <a:off x="4648200" y="1600200"/>
            <a:ext cx="4038600" cy="4495800"/>
          </a:xfr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75000"/>
            </a:schemeClr>
          </a:solidFill>
        </p:spPr>
        <p:txBody>
          <a:bodyPr/>
          <a:lstStyle/>
          <a:p>
            <a:r>
              <a:rPr lang="en-US" dirty="0" smtClean="0"/>
              <a:t>Angry Callers - </a:t>
            </a:r>
            <a:endParaRPr lang="en-US" dirty="0"/>
          </a:p>
        </p:txBody>
      </p:sp>
      <p:pic>
        <p:nvPicPr>
          <p:cNvPr id="5" name="Content Placeholder 4" descr="angry-customers-satisfy-and-retain-angry-customers.jpg"/>
          <p:cNvPicPr>
            <a:picLocks noGrp="1" noChangeAspect="1"/>
          </p:cNvPicPr>
          <p:nvPr>
            <p:ph sz="half" idx="1"/>
          </p:nvPr>
        </p:nvPicPr>
        <p:blipFill>
          <a:blip r:embed="rId2"/>
          <a:stretch>
            <a:fillRect/>
          </a:stretch>
        </p:blipFill>
        <p:spPr>
          <a:xfrm>
            <a:off x="533400" y="1600200"/>
            <a:ext cx="3962400" cy="4724400"/>
          </a:xfrm>
        </p:spPr>
      </p:pic>
      <p:sp>
        <p:nvSpPr>
          <p:cNvPr id="4" name="Content Placeholder 3"/>
          <p:cNvSpPr>
            <a:spLocks noGrp="1"/>
          </p:cNvSpPr>
          <p:nvPr>
            <p:ph sz="half" idx="2"/>
          </p:nvPr>
        </p:nvSpPr>
        <p:spPr/>
        <p:txBody>
          <a:bodyPr>
            <a:normAutofit fontScale="77500" lnSpcReduction="20000"/>
          </a:bodyPr>
          <a:lstStyle/>
          <a:p>
            <a:pPr>
              <a:buFont typeface="Wingdings" pitchFamily="2" charset="2"/>
              <a:buChar char="v"/>
            </a:pPr>
            <a:r>
              <a:rPr lang="en-US" dirty="0" smtClean="0"/>
              <a:t> Do not allow yourself to get angry when a caller shouts.</a:t>
            </a:r>
          </a:p>
          <a:p>
            <a:pPr>
              <a:buFont typeface="Wingdings" pitchFamily="2" charset="2"/>
              <a:buChar char="v"/>
            </a:pPr>
            <a:r>
              <a:rPr lang="en-US" dirty="0" smtClean="0"/>
              <a:t> Empathize, Express regret for the situation. For e.g. “I am sorry for the inconvenience”.</a:t>
            </a:r>
          </a:p>
          <a:p>
            <a:pPr>
              <a:buFont typeface="Wingdings" pitchFamily="2" charset="2"/>
              <a:buChar char="v"/>
            </a:pPr>
            <a:r>
              <a:rPr lang="en-US" dirty="0" smtClean="0"/>
              <a:t> Find a way to agree with their circumstances. For e.g. “ I understand what you are going through. I’d be upset if that happened to me”.</a:t>
            </a:r>
          </a:p>
          <a:p>
            <a:pPr>
              <a:buFont typeface="Wingdings" pitchFamily="2" charset="2"/>
              <a:buChar char="v"/>
            </a:pPr>
            <a:r>
              <a:rPr lang="en-US" dirty="0" smtClean="0"/>
              <a:t>Suggest alternatives for handling the problem that you have the authority and take responsibility for providing answers to customer.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75000"/>
            </a:schemeClr>
          </a:solidFill>
        </p:spPr>
        <p:txBody>
          <a:bodyPr/>
          <a:lstStyle/>
          <a:p>
            <a:r>
              <a:rPr lang="en-US" dirty="0" smtClean="0"/>
              <a:t>Telephone Etiquette</a:t>
            </a:r>
            <a:endParaRPr lang="en-US" dirty="0"/>
          </a:p>
        </p:txBody>
      </p:sp>
      <p:sp>
        <p:nvSpPr>
          <p:cNvPr id="3" name="Content Placeholder 2"/>
          <p:cNvSpPr>
            <a:spLocks noGrp="1"/>
          </p:cNvSpPr>
          <p:nvPr>
            <p:ph sz="half" idx="1"/>
          </p:nvPr>
        </p:nvSpPr>
        <p:spPr/>
        <p:txBody>
          <a:bodyPr>
            <a:normAutofit fontScale="85000" lnSpcReduction="20000"/>
          </a:bodyPr>
          <a:lstStyle/>
          <a:p>
            <a:pPr marL="514350" indent="-514350">
              <a:buFont typeface="+mj-lt"/>
              <a:buAutoNum type="arabicPeriod"/>
            </a:pPr>
            <a:r>
              <a:rPr lang="en-US" dirty="0" smtClean="0"/>
              <a:t>Think through exactly what you plan to say and discuss before you place a call.</a:t>
            </a:r>
          </a:p>
          <a:p>
            <a:pPr marL="514350" indent="-514350">
              <a:buFont typeface="+mj-lt"/>
              <a:buAutoNum type="arabicPeriod"/>
            </a:pPr>
            <a:r>
              <a:rPr lang="en-US" dirty="0" smtClean="0"/>
              <a:t>Always speak in the telephone receiver with an even and low tone of voice, high pitch will sound like shouting.</a:t>
            </a:r>
          </a:p>
          <a:p>
            <a:pPr marL="514350" indent="-514350">
              <a:buFont typeface="+mj-lt"/>
              <a:buAutoNum type="arabicPeriod"/>
            </a:pPr>
            <a:r>
              <a:rPr lang="en-US" dirty="0" smtClean="0"/>
              <a:t>Be sensitive to the tone of voice</a:t>
            </a:r>
          </a:p>
          <a:p>
            <a:pPr marL="514350" indent="-514350">
              <a:buFont typeface="+mj-lt"/>
              <a:buAutoNum type="arabicPeriod"/>
            </a:pPr>
            <a:r>
              <a:rPr lang="en-US" dirty="0" smtClean="0"/>
              <a:t>Especially while leaving messages, speak slowly and clearly.</a:t>
            </a:r>
          </a:p>
          <a:p>
            <a:pPr marL="514350" indent="-514350">
              <a:buFont typeface="+mj-lt"/>
              <a:buAutoNum type="arabicPeriod"/>
            </a:pPr>
            <a:endParaRPr lang="en-US" dirty="0"/>
          </a:p>
        </p:txBody>
      </p:sp>
      <p:sp>
        <p:nvSpPr>
          <p:cNvPr id="4" name="Content Placeholder 3"/>
          <p:cNvSpPr>
            <a:spLocks noGrp="1"/>
          </p:cNvSpPr>
          <p:nvPr>
            <p:ph sz="half" idx="2"/>
          </p:nvPr>
        </p:nvSpPr>
        <p:spPr/>
        <p:txBody>
          <a:bodyPr>
            <a:normAutofit fontScale="85000" lnSpcReduction="20000"/>
          </a:bodyPr>
          <a:lstStyle/>
          <a:p>
            <a:pPr marL="514350" indent="-514350">
              <a:buNone/>
            </a:pPr>
            <a:r>
              <a:rPr lang="en-US" dirty="0" smtClean="0"/>
              <a:t>5. Build the habit of turning off the ringer of your cell phone when entering meetings, restaurant, theaters, training class or other places.</a:t>
            </a:r>
          </a:p>
          <a:p>
            <a:pPr marL="514350" indent="-514350">
              <a:buNone/>
            </a:pPr>
            <a:r>
              <a:rPr lang="en-US" dirty="0" smtClean="0"/>
              <a:t>6. Do not allow interruptions to occur during conversations.</a:t>
            </a:r>
          </a:p>
          <a:p>
            <a:pPr marL="514350" indent="-514350">
              <a:buNone/>
            </a:pPr>
            <a:r>
              <a:rPr lang="en-US" dirty="0" smtClean="0"/>
              <a:t>7. Do not allow yourself to be distracted by other activities while speaking on the phone.</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75000"/>
            </a:schemeClr>
          </a:solidFill>
        </p:spPr>
        <p:txBody>
          <a:bodyPr/>
          <a:lstStyle/>
          <a:p>
            <a:r>
              <a:rPr lang="en-US" dirty="0" smtClean="0"/>
              <a:t>General Tips - </a:t>
            </a:r>
            <a:endParaRPr lang="en-US" dirty="0"/>
          </a:p>
        </p:txBody>
      </p:sp>
      <p:sp>
        <p:nvSpPr>
          <p:cNvPr id="3" name="Content Placeholder 2"/>
          <p:cNvSpPr>
            <a:spLocks noGrp="1"/>
          </p:cNvSpPr>
          <p:nvPr>
            <p:ph sz="half" idx="1"/>
          </p:nvPr>
        </p:nvSpPr>
        <p:spPr/>
        <p:txBody>
          <a:bodyPr>
            <a:normAutofit fontScale="92500" lnSpcReduction="20000"/>
          </a:bodyPr>
          <a:lstStyle/>
          <a:p>
            <a:pPr>
              <a:buFont typeface="Wingdings" pitchFamily="2" charset="2"/>
              <a:buChar char="v"/>
            </a:pPr>
            <a:r>
              <a:rPr lang="en-US" dirty="0" smtClean="0"/>
              <a:t> Pick the telephone at the worst before the 3</a:t>
            </a:r>
            <a:r>
              <a:rPr lang="en-US" baseline="30000" dirty="0" smtClean="0"/>
              <a:t>rd</a:t>
            </a:r>
            <a:r>
              <a:rPr lang="en-US" dirty="0" smtClean="0"/>
              <a:t> ring.</a:t>
            </a:r>
          </a:p>
          <a:p>
            <a:pPr>
              <a:buFont typeface="Wingdings" pitchFamily="2" charset="2"/>
              <a:buChar char="v"/>
            </a:pPr>
            <a:r>
              <a:rPr lang="en-US" dirty="0" smtClean="0"/>
              <a:t> Speak pleasantly and be courteous</a:t>
            </a:r>
          </a:p>
          <a:p>
            <a:pPr>
              <a:buFont typeface="Wingdings" pitchFamily="2" charset="2"/>
              <a:buChar char="v"/>
            </a:pPr>
            <a:r>
              <a:rPr lang="en-US" dirty="0" smtClean="0"/>
              <a:t> Sound alert and active</a:t>
            </a:r>
          </a:p>
          <a:p>
            <a:pPr>
              <a:buFont typeface="Wingdings" pitchFamily="2" charset="2"/>
              <a:buChar char="v"/>
            </a:pPr>
            <a:r>
              <a:rPr lang="en-US" dirty="0" smtClean="0"/>
              <a:t> Be polite irrespective of circumstances</a:t>
            </a:r>
          </a:p>
          <a:p>
            <a:pPr>
              <a:buFont typeface="Wingdings" pitchFamily="2" charset="2"/>
              <a:buChar char="v"/>
            </a:pPr>
            <a:r>
              <a:rPr lang="en-US" dirty="0" smtClean="0"/>
              <a:t> Do not cut the calls abruptly	</a:t>
            </a:r>
            <a:endParaRPr lang="en-US" dirty="0"/>
          </a:p>
        </p:txBody>
      </p:sp>
      <p:sp>
        <p:nvSpPr>
          <p:cNvPr id="4" name="Content Placeholder 3"/>
          <p:cNvSpPr>
            <a:spLocks noGrp="1"/>
          </p:cNvSpPr>
          <p:nvPr>
            <p:ph sz="half" idx="2"/>
          </p:nvPr>
        </p:nvSpPr>
        <p:spPr/>
        <p:txBody>
          <a:bodyPr>
            <a:normAutofit fontScale="92500" lnSpcReduction="20000"/>
          </a:bodyPr>
          <a:lstStyle/>
          <a:p>
            <a:pPr>
              <a:buFont typeface="Wingdings" pitchFamily="2" charset="2"/>
              <a:buChar char="v"/>
            </a:pPr>
            <a:r>
              <a:rPr lang="en-US" dirty="0" smtClean="0"/>
              <a:t> Avoid slang language</a:t>
            </a:r>
          </a:p>
          <a:p>
            <a:pPr>
              <a:buFont typeface="Wingdings" pitchFamily="2" charset="2"/>
              <a:buChar char="v"/>
            </a:pPr>
            <a:r>
              <a:rPr lang="en-US" dirty="0" smtClean="0"/>
              <a:t> Don’t eat, sip a drink or chew gum while on phone</a:t>
            </a:r>
          </a:p>
          <a:p>
            <a:pPr>
              <a:buFont typeface="Wingdings" pitchFamily="2" charset="2"/>
              <a:buChar char="v"/>
            </a:pPr>
            <a:r>
              <a:rPr lang="en-US" dirty="0" smtClean="0"/>
              <a:t> Introduce both parties to each other before transferring a call</a:t>
            </a:r>
          </a:p>
          <a:p>
            <a:pPr>
              <a:buFont typeface="Wingdings" pitchFamily="2" charset="2"/>
              <a:buChar char="v"/>
            </a:pPr>
            <a:r>
              <a:rPr lang="en-US" dirty="0" smtClean="0"/>
              <a:t> Don’t keep caller on hold for more than 60 seconds</a:t>
            </a:r>
          </a:p>
          <a:p>
            <a:pPr>
              <a:buFont typeface="Wingdings" pitchFamily="2" charset="2"/>
              <a:buChar char="v"/>
            </a:pPr>
            <a:r>
              <a:rPr lang="en-US" dirty="0" smtClean="0"/>
              <a:t> When ending call, ensure there is no unfinished business</a:t>
            </a:r>
          </a:p>
          <a:p>
            <a:pPr>
              <a:buNone/>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75000"/>
            </a:schemeClr>
          </a:solidFill>
        </p:spPr>
        <p:txBody>
          <a:bodyPr/>
          <a:lstStyle/>
          <a:p>
            <a:r>
              <a:rPr lang="en-IN" dirty="0" smtClean="0"/>
              <a:t>HOW DO WE TALK???</a:t>
            </a:r>
            <a:endParaRPr lang="en-US" dirty="0"/>
          </a:p>
        </p:txBody>
      </p:sp>
      <p:sp>
        <p:nvSpPr>
          <p:cNvPr id="3" name="Content Placeholder 2"/>
          <p:cNvSpPr>
            <a:spLocks noGrp="1"/>
          </p:cNvSpPr>
          <p:nvPr>
            <p:ph idx="1"/>
          </p:nvPr>
        </p:nvSpPr>
        <p:spPr/>
        <p:txBody>
          <a:bodyPr/>
          <a:lstStyle/>
          <a:p>
            <a:pPr>
              <a:buNone/>
            </a:pPr>
            <a:endParaRPr lang="en-IN" dirty="0" smtClean="0"/>
          </a:p>
          <a:p>
            <a:pPr algn="ctr">
              <a:buNone/>
            </a:pPr>
            <a:r>
              <a:rPr lang="en-IN" b="1" dirty="0" smtClean="0"/>
              <a:t>WHETHER AT OFFICE OR AT HOME...</a:t>
            </a:r>
          </a:p>
          <a:p>
            <a:pPr algn="ctr">
              <a:buNone/>
            </a:pPr>
            <a:endParaRPr lang="en-IN" b="1" dirty="0" smtClean="0"/>
          </a:p>
          <a:p>
            <a:pPr algn="ctr">
              <a:buNone/>
            </a:pPr>
            <a:r>
              <a:rPr lang="en-IN" b="1" dirty="0" smtClean="0"/>
              <a:t>It is important to be fully aware of how we talk or behave over the phone.</a:t>
            </a:r>
            <a:endParaRPr lang="en-US"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75000"/>
            </a:schemeClr>
          </a:solidFill>
        </p:spPr>
        <p:txBody>
          <a:bodyPr/>
          <a:lstStyle/>
          <a:p>
            <a:r>
              <a:rPr lang="en-IN" dirty="0" smtClean="0"/>
              <a:t>Answering the Telephone</a:t>
            </a:r>
            <a:endParaRPr lang="en-US" dirty="0"/>
          </a:p>
        </p:txBody>
      </p:sp>
      <p:sp>
        <p:nvSpPr>
          <p:cNvPr id="3" name="Content Placeholder 2"/>
          <p:cNvSpPr>
            <a:spLocks noGrp="1"/>
          </p:cNvSpPr>
          <p:nvPr>
            <p:ph idx="1"/>
          </p:nvPr>
        </p:nvSpPr>
        <p:spPr/>
        <p:txBody>
          <a:bodyPr>
            <a:normAutofit fontScale="92500"/>
          </a:bodyPr>
          <a:lstStyle/>
          <a:p>
            <a:pPr>
              <a:buFont typeface="Wingdings" pitchFamily="2" charset="2"/>
              <a:buChar char="v"/>
            </a:pPr>
            <a:r>
              <a:rPr lang="en-IN" dirty="0" smtClean="0"/>
              <a:t> Pick up the phone in three rings. More than three rings... signals chaos in your office or inattentiveness.</a:t>
            </a:r>
          </a:p>
          <a:p>
            <a:pPr>
              <a:buFont typeface="Wingdings" pitchFamily="2" charset="2"/>
              <a:buChar char="v"/>
            </a:pPr>
            <a:r>
              <a:rPr lang="en-IN" dirty="0" smtClean="0"/>
              <a:t>Greet the caller, e.g. Good Morning / Namaste.</a:t>
            </a:r>
            <a:r>
              <a:rPr lang="en-US" dirty="0" smtClean="0"/>
              <a:t> Good manners show that you respect the caller.</a:t>
            </a:r>
          </a:p>
          <a:p>
            <a:pPr>
              <a:buFont typeface="Wingdings" pitchFamily="2" charset="2"/>
              <a:buChar char="v"/>
            </a:pPr>
            <a:r>
              <a:rPr lang="en-IN" dirty="0" smtClean="0"/>
              <a:t> Give your name. This is a courtesy that serves to personalize the customer service experience as well as allowing the customer to hold you accountable for your level of service.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75000"/>
            </a:schemeClr>
          </a:solidFill>
        </p:spPr>
        <p:txBody>
          <a:bodyPr/>
          <a:lstStyle/>
          <a:p>
            <a:r>
              <a:rPr lang="en-IN" dirty="0" smtClean="0"/>
              <a:t>Phases of Professional Calling</a:t>
            </a:r>
            <a:endParaRPr lang="en-US" dirty="0"/>
          </a:p>
        </p:txBody>
      </p:sp>
      <p:sp>
        <p:nvSpPr>
          <p:cNvPr id="3" name="Content Placeholder 2"/>
          <p:cNvSpPr>
            <a:spLocks noGrp="1"/>
          </p:cNvSpPr>
          <p:nvPr>
            <p:ph idx="1"/>
          </p:nvPr>
        </p:nvSpPr>
        <p:spPr/>
        <p:txBody>
          <a:bodyPr/>
          <a:lstStyle/>
          <a:p>
            <a:pPr>
              <a:buNone/>
            </a:pPr>
            <a:endParaRPr lang="en-US" dirty="0"/>
          </a:p>
        </p:txBody>
      </p:sp>
      <p:sp>
        <p:nvSpPr>
          <p:cNvPr id="4" name="Rectangle 3"/>
          <p:cNvSpPr/>
          <p:nvPr/>
        </p:nvSpPr>
        <p:spPr>
          <a:xfrm>
            <a:off x="914400" y="2133600"/>
            <a:ext cx="2057400" cy="1143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t>Opening the Call with Greetings</a:t>
            </a:r>
            <a:endParaRPr lang="en-US" dirty="0"/>
          </a:p>
        </p:txBody>
      </p:sp>
      <p:sp>
        <p:nvSpPr>
          <p:cNvPr id="5" name="Rectangle 4"/>
          <p:cNvSpPr/>
          <p:nvPr/>
        </p:nvSpPr>
        <p:spPr>
          <a:xfrm>
            <a:off x="3581400" y="2133600"/>
            <a:ext cx="2209800" cy="1143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t>Building Rapport &amp; Identifying the need</a:t>
            </a:r>
            <a:endParaRPr lang="en-US" dirty="0"/>
          </a:p>
        </p:txBody>
      </p:sp>
      <p:sp>
        <p:nvSpPr>
          <p:cNvPr id="7" name="Rectangle 6"/>
          <p:cNvSpPr/>
          <p:nvPr/>
        </p:nvSpPr>
        <p:spPr>
          <a:xfrm>
            <a:off x="6324600" y="2133600"/>
            <a:ext cx="1905000" cy="1143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t>Collecting/ Verifying information</a:t>
            </a:r>
            <a:endParaRPr lang="en-US" dirty="0"/>
          </a:p>
        </p:txBody>
      </p:sp>
      <p:sp>
        <p:nvSpPr>
          <p:cNvPr id="9" name="Rectangle 8"/>
          <p:cNvSpPr/>
          <p:nvPr/>
        </p:nvSpPr>
        <p:spPr>
          <a:xfrm>
            <a:off x="2438400" y="3886200"/>
            <a:ext cx="2057400" cy="1371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t>Providing information, Alternative solutions</a:t>
            </a:r>
            <a:endParaRPr lang="en-US" dirty="0"/>
          </a:p>
        </p:txBody>
      </p:sp>
      <p:sp>
        <p:nvSpPr>
          <p:cNvPr id="10" name="Rectangle 9"/>
          <p:cNvSpPr/>
          <p:nvPr/>
        </p:nvSpPr>
        <p:spPr>
          <a:xfrm>
            <a:off x="5638800" y="3962400"/>
            <a:ext cx="1981200" cy="1295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t>Summarize and close the call</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75000"/>
            </a:schemeClr>
          </a:solidFill>
        </p:spPr>
        <p:txBody>
          <a:bodyPr/>
          <a:lstStyle/>
          <a:p>
            <a:r>
              <a:rPr lang="en-IN" dirty="0" smtClean="0"/>
              <a:t>Tone of Voice </a:t>
            </a:r>
            <a:endParaRPr lang="en-US"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75000"/>
            </a:schemeClr>
          </a:solidFill>
        </p:spPr>
        <p:txBody>
          <a:bodyPr>
            <a:normAutofit fontScale="90000"/>
          </a:bodyPr>
          <a:lstStyle/>
          <a:p>
            <a:r>
              <a:rPr lang="en-IN" dirty="0" smtClean="0"/>
              <a:t>Different Phone Call Situations – Answering a Call</a:t>
            </a:r>
            <a:endParaRPr lang="en-US" dirty="0"/>
          </a:p>
        </p:txBody>
      </p:sp>
      <p:sp>
        <p:nvSpPr>
          <p:cNvPr id="3" name="Content Placeholder 2"/>
          <p:cNvSpPr>
            <a:spLocks noGrp="1"/>
          </p:cNvSpPr>
          <p:nvPr>
            <p:ph idx="1"/>
          </p:nvPr>
        </p:nvSpPr>
        <p:spPr/>
        <p:txBody>
          <a:bodyPr/>
          <a:lstStyle/>
          <a:p>
            <a:pPr>
              <a:buFont typeface="Wingdings" pitchFamily="2" charset="2"/>
              <a:buChar char="v"/>
            </a:pPr>
            <a:endParaRPr lang="en-IN" dirty="0" smtClean="0"/>
          </a:p>
          <a:p>
            <a:pPr>
              <a:buFont typeface="Wingdings" pitchFamily="2" charset="2"/>
              <a:buChar char="v"/>
            </a:pPr>
            <a:endParaRPr lang="en-IN" dirty="0" smtClean="0"/>
          </a:p>
          <a:p>
            <a:pPr>
              <a:buFont typeface="Wingdings" pitchFamily="2" charset="2"/>
              <a:buChar char="v"/>
            </a:pPr>
            <a:r>
              <a:rPr lang="en-IN" dirty="0" smtClean="0"/>
              <a:t> Before answering a call, be prepared</a:t>
            </a:r>
          </a:p>
          <a:p>
            <a:pPr>
              <a:buFont typeface="Wingdings" pitchFamily="2" charset="2"/>
              <a:buChar char="v"/>
            </a:pPr>
            <a:r>
              <a:rPr lang="en-IN" dirty="0" smtClean="0"/>
              <a:t> Keep a pen/pencil and notepad ready</a:t>
            </a:r>
          </a:p>
          <a:p>
            <a:pPr>
              <a:buFont typeface="Wingdings" pitchFamily="2" charset="2"/>
              <a:buChar char="v"/>
            </a:pPr>
            <a:r>
              <a:rPr lang="en-IN" dirty="0" smtClean="0"/>
              <a:t> Have your Computer on</a:t>
            </a:r>
          </a:p>
          <a:p>
            <a:pPr>
              <a:buFont typeface="Wingdings" pitchFamily="2" charset="2"/>
              <a:buChar char="v"/>
            </a:pPr>
            <a:r>
              <a:rPr lang="en-IN" dirty="0" smtClean="0"/>
              <a:t>Ensure, there is no noise in the background</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75000"/>
            </a:schemeClr>
          </a:solidFill>
        </p:spPr>
        <p:txBody>
          <a:bodyPr/>
          <a:lstStyle/>
          <a:p>
            <a:r>
              <a:rPr lang="en-IN" dirty="0" smtClean="0"/>
              <a:t>While Answering the call - </a:t>
            </a:r>
            <a:endParaRPr lang="en-US" dirty="0"/>
          </a:p>
        </p:txBody>
      </p:sp>
      <p:sp>
        <p:nvSpPr>
          <p:cNvPr id="3" name="Content Placeholder 2"/>
          <p:cNvSpPr>
            <a:spLocks noGrp="1"/>
          </p:cNvSpPr>
          <p:nvPr>
            <p:ph idx="1"/>
          </p:nvPr>
        </p:nvSpPr>
        <p:spPr/>
        <p:txBody>
          <a:bodyPr/>
          <a:lstStyle/>
          <a:p>
            <a:pPr>
              <a:buFont typeface="Wingdings" pitchFamily="2" charset="2"/>
              <a:buChar char="v"/>
            </a:pPr>
            <a:endParaRPr lang="en-IN" dirty="0" smtClean="0"/>
          </a:p>
          <a:p>
            <a:pPr>
              <a:buFont typeface="Wingdings" pitchFamily="2" charset="2"/>
              <a:buChar char="v"/>
            </a:pPr>
            <a:r>
              <a:rPr lang="en-IN" dirty="0" smtClean="0"/>
              <a:t> Answer the call within three rings</a:t>
            </a:r>
          </a:p>
          <a:p>
            <a:pPr>
              <a:buFont typeface="Wingdings" pitchFamily="2" charset="2"/>
              <a:buChar char="v"/>
            </a:pPr>
            <a:r>
              <a:rPr lang="en-IN" smtClean="0"/>
              <a:t> Greet </a:t>
            </a:r>
            <a:r>
              <a:rPr lang="en-IN" dirty="0" smtClean="0"/>
              <a:t>the Caller</a:t>
            </a:r>
          </a:p>
          <a:p>
            <a:pPr>
              <a:buFont typeface="Wingdings" pitchFamily="2" charset="2"/>
              <a:buChar char="v"/>
            </a:pPr>
            <a:r>
              <a:rPr lang="en-IN" dirty="0" smtClean="0"/>
              <a:t> Give the name of the company/ department</a:t>
            </a:r>
          </a:p>
          <a:p>
            <a:pPr>
              <a:buFont typeface="Wingdings" pitchFamily="2" charset="2"/>
              <a:buChar char="v"/>
            </a:pPr>
            <a:r>
              <a:rPr lang="en-IN" dirty="0" smtClean="0"/>
              <a:t> Focus your attention on the caller</a:t>
            </a:r>
          </a:p>
          <a:p>
            <a:pPr>
              <a:buFont typeface="Wingdings" pitchFamily="2" charset="2"/>
              <a:buChar char="v"/>
            </a:pPr>
            <a:r>
              <a:rPr lang="en-IN" dirty="0" smtClean="0"/>
              <a:t> Ask them how you can help them </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75000"/>
            </a:schemeClr>
          </a:solidFill>
        </p:spPr>
        <p:txBody>
          <a:bodyPr/>
          <a:lstStyle/>
          <a:p>
            <a:r>
              <a:rPr lang="en-IN" dirty="0" smtClean="0"/>
              <a:t>Before placing a call - </a:t>
            </a:r>
            <a:endParaRPr lang="en-US" dirty="0"/>
          </a:p>
        </p:txBody>
      </p:sp>
      <p:sp>
        <p:nvSpPr>
          <p:cNvPr id="3" name="Content Placeholder 2"/>
          <p:cNvSpPr>
            <a:spLocks noGrp="1"/>
          </p:cNvSpPr>
          <p:nvPr>
            <p:ph idx="1"/>
          </p:nvPr>
        </p:nvSpPr>
        <p:spPr/>
        <p:txBody>
          <a:bodyPr/>
          <a:lstStyle/>
          <a:p>
            <a:pPr>
              <a:buFont typeface="Wingdings" pitchFamily="2" charset="2"/>
              <a:buChar char="v"/>
            </a:pPr>
            <a:endParaRPr lang="en-IN" dirty="0" smtClean="0"/>
          </a:p>
          <a:p>
            <a:pPr>
              <a:buFont typeface="Wingdings" pitchFamily="2" charset="2"/>
              <a:buChar char="v"/>
            </a:pPr>
            <a:r>
              <a:rPr lang="en-IN" dirty="0" smtClean="0"/>
              <a:t> Know the name of the person you want to reach and how to pronounce it.</a:t>
            </a:r>
          </a:p>
          <a:p>
            <a:pPr>
              <a:buFont typeface="Wingdings" pitchFamily="2" charset="2"/>
              <a:buChar char="v"/>
            </a:pPr>
            <a:r>
              <a:rPr lang="en-IN" dirty="0" smtClean="0"/>
              <a:t>Know what you need to say before placing the call brief and effective.</a:t>
            </a:r>
          </a:p>
          <a:p>
            <a:pPr>
              <a:buFont typeface="Wingdings" pitchFamily="2" charset="2"/>
              <a:buChar char="v"/>
            </a:pPr>
            <a:r>
              <a:rPr lang="en-IN" dirty="0" smtClean="0"/>
              <a:t> Verify the phone number before calling.</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75000"/>
            </a:schemeClr>
          </a:solidFill>
        </p:spPr>
        <p:txBody>
          <a:bodyPr/>
          <a:lstStyle/>
          <a:p>
            <a:r>
              <a:rPr lang="en-IN" dirty="0" smtClean="0"/>
              <a:t>In Placing the call - </a:t>
            </a:r>
            <a:endParaRPr lang="en-US" dirty="0"/>
          </a:p>
        </p:txBody>
      </p:sp>
      <p:sp>
        <p:nvSpPr>
          <p:cNvPr id="3" name="Content Placeholder 2"/>
          <p:cNvSpPr>
            <a:spLocks noGrp="1"/>
          </p:cNvSpPr>
          <p:nvPr>
            <p:ph idx="1"/>
          </p:nvPr>
        </p:nvSpPr>
        <p:spPr/>
        <p:txBody>
          <a:bodyPr/>
          <a:lstStyle/>
          <a:p>
            <a:pPr>
              <a:buFont typeface="Wingdings" pitchFamily="2" charset="2"/>
              <a:buChar char="v"/>
            </a:pPr>
            <a:r>
              <a:rPr lang="en-IN" dirty="0" smtClean="0"/>
              <a:t> State your name along with the name of the person you want to speak with.</a:t>
            </a:r>
          </a:p>
          <a:p>
            <a:pPr>
              <a:buFont typeface="Wingdings" pitchFamily="2" charset="2"/>
              <a:buChar char="v"/>
            </a:pPr>
            <a:r>
              <a:rPr lang="en-IN" dirty="0" smtClean="0"/>
              <a:t> Ask the caller if it is convenient to talk.</a:t>
            </a:r>
          </a:p>
          <a:p>
            <a:pPr>
              <a:buFont typeface="Wingdings" pitchFamily="2" charset="2"/>
              <a:buChar char="v"/>
            </a:pPr>
            <a:r>
              <a:rPr lang="en-IN" dirty="0" smtClean="0"/>
              <a:t> State your business as clearly and as politely as you can.</a:t>
            </a:r>
          </a:p>
          <a:p>
            <a:pPr>
              <a:buFont typeface="Wingdings" pitchFamily="2" charset="2"/>
              <a:buChar char="v"/>
            </a:pPr>
            <a:r>
              <a:rPr lang="en-IN" dirty="0" smtClean="0"/>
              <a:t> Be specific.....do not give wavering answers.</a:t>
            </a:r>
          </a:p>
          <a:p>
            <a:pPr>
              <a:buFont typeface="Wingdings" pitchFamily="2" charset="2"/>
              <a:buChar char="v"/>
            </a:pPr>
            <a:r>
              <a:rPr lang="en-IN" dirty="0" smtClean="0"/>
              <a:t>Insist on calling back if the connection is faulty.</a:t>
            </a:r>
          </a:p>
          <a:p>
            <a:pPr>
              <a:buNone/>
            </a:pP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138</TotalTime>
  <Words>1105</Words>
  <Application>Microsoft Office PowerPoint</Application>
  <PresentationFormat>On-screen Show (4:3)</PresentationFormat>
  <Paragraphs>113</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Telephone Etiquette</vt:lpstr>
      <vt:lpstr>HOW DO WE TALK???</vt:lpstr>
      <vt:lpstr>Answering the Telephone</vt:lpstr>
      <vt:lpstr>Phases of Professional Calling</vt:lpstr>
      <vt:lpstr>Tone of Voice </vt:lpstr>
      <vt:lpstr>Different Phone Call Situations – Answering a Call</vt:lpstr>
      <vt:lpstr>While Answering the call - </vt:lpstr>
      <vt:lpstr>Before placing a call - </vt:lpstr>
      <vt:lpstr>In Placing the call - </vt:lpstr>
      <vt:lpstr>Ending the call - </vt:lpstr>
      <vt:lpstr>Transferring Calls - </vt:lpstr>
      <vt:lpstr>Transferring calls …. continued</vt:lpstr>
      <vt:lpstr>Placing a call on hold - </vt:lpstr>
      <vt:lpstr>Answering Multiple calls - </vt:lpstr>
      <vt:lpstr>Taking Messages - </vt:lpstr>
      <vt:lpstr>Answering a wrong number call - </vt:lpstr>
      <vt:lpstr>Angry Callers - </vt:lpstr>
      <vt:lpstr>Telephone Etiquette</vt:lpstr>
      <vt:lpstr>General Tips -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Telephone Etiquette</dc:title>
  <dc:creator>sameerb</dc:creator>
  <cp:lastModifiedBy>commerce</cp:lastModifiedBy>
  <cp:revision>47</cp:revision>
  <dcterms:created xsi:type="dcterms:W3CDTF">2006-08-16T00:00:00Z</dcterms:created>
  <dcterms:modified xsi:type="dcterms:W3CDTF">2023-07-29T04:41:49Z</dcterms:modified>
</cp:coreProperties>
</file>